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6" r:id="rId5"/>
    <p:sldId id="268" r:id="rId6"/>
    <p:sldId id="269" r:id="rId7"/>
    <p:sldId id="259" r:id="rId8"/>
    <p:sldId id="271" r:id="rId9"/>
    <p:sldId id="270" r:id="rId10"/>
    <p:sldId id="262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16B"/>
    <a:srgbClr val="1B5E9A"/>
    <a:srgbClr val="FFC405"/>
    <a:srgbClr val="E5A63F"/>
    <a:srgbClr val="5BADD3"/>
    <a:srgbClr val="FFF788"/>
    <a:srgbClr val="FCE000"/>
    <a:srgbClr val="D68F1D"/>
    <a:srgbClr val="FEDB55"/>
    <a:srgbClr val="FFF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660"/>
  </p:normalViewPr>
  <p:slideViewPr>
    <p:cSldViewPr snapToGrid="0">
      <p:cViewPr>
        <p:scale>
          <a:sx n="66" d="100"/>
          <a:sy n="66" d="100"/>
        </p:scale>
        <p:origin x="81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1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6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D024E-19A7-49C3-BA90-4626BBE8BEC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9EA8-5FC8-417B-B706-8EEC603F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3600" y="1697057"/>
            <a:ext cx="6136616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ME" sz="8800" dirty="0" smtClean="0">
                <a:latin typeface="Arial Black" panose="020B0A04020102020204" pitchFamily="34" charset="0"/>
              </a:rPr>
              <a:t>MINIONS </a:t>
            </a:r>
            <a:endParaRPr lang="sr-Latn-ME" sz="9600" dirty="0" smtClean="0">
              <a:latin typeface="Arial Black" panose="020B0A04020102020204" pitchFamily="34" charset="0"/>
            </a:endParaRPr>
          </a:p>
          <a:p>
            <a:pPr algn="ctr"/>
            <a:r>
              <a:rPr lang="sr-Latn-ME" sz="8800" dirty="0" smtClean="0">
                <a:latin typeface="Arial Black" panose="020B0A04020102020204" pitchFamily="34" charset="0"/>
              </a:rPr>
              <a:t>ATELJE</a:t>
            </a:r>
            <a:endParaRPr lang="en-US" sz="88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7506" r="12723"/>
          <a:stretch/>
        </p:blipFill>
        <p:spPr>
          <a:xfrm>
            <a:off x="5897880" y="0"/>
            <a:ext cx="6294120" cy="68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Tamara\Desktop\0-02-05-5013aa8f60a0274f5e0a2d1fd95932cff90f9b855e0a2737a9098e7e816276f9_e4619717302f65f8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5" t="11539" r="5769" b="76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000348" y="335845"/>
            <a:ext cx="889987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CS" sz="66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lang="sr-Latn-CS" sz="66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N</a:t>
            </a:r>
          </a:p>
          <a:p>
            <a:r>
              <a:rPr lang="sr-Latn-CS" sz="66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S</a:t>
            </a:r>
          </a:p>
          <a:p>
            <a:r>
              <a:rPr lang="sr-Latn-CS" sz="66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O</a:t>
            </a:r>
          </a:p>
          <a:p>
            <a:r>
              <a:rPr lang="sr-Latn-CS" sz="66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F</a:t>
            </a:r>
          </a:p>
          <a:p>
            <a:r>
              <a:rPr lang="sr-Latn-CS" sz="6600" b="1" dirty="0">
                <a:latin typeface="Arial Black" panose="020B0A04020102020204" pitchFamily="34" charset="0"/>
                <a:cs typeface="Calibri" panose="020F0502020204030204" pitchFamily="34" charset="0"/>
              </a:rPr>
              <a:t>F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35367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452" y="2715630"/>
            <a:ext cx="115517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ME" sz="8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HVALA NA PAŽNJI</a:t>
            </a:r>
            <a:endParaRPr lang="en-US" sz="8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3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10890" r="11556" b="3995"/>
          <a:stretch/>
        </p:blipFill>
        <p:spPr>
          <a:xfrm>
            <a:off x="0" y="-35439"/>
            <a:ext cx="6029218" cy="68934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83680" y="2257118"/>
            <a:ext cx="5074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r-Latn-CS" dirty="0">
                <a:latin typeface="Arial Black" panose="020B0A04020102020204" pitchFamily="34" charset="0"/>
                <a:ea typeface="Calibri" panose="020F0502020204030204" pitchFamily="34" charset="0"/>
              </a:rPr>
              <a:t>Dječji kreativni prostor "Minions Atelje" osmišljen je kao odgovor na nedostatak sličnih kreativnih centara za djecu u regionu. </a:t>
            </a:r>
            <a:endParaRPr lang="sr-Latn-CS" dirty="0" smtClean="0"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algn="just"/>
            <a:endParaRPr lang="sr-Latn-CS" dirty="0"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algn="just"/>
            <a:endParaRPr lang="sr-Latn-CS" dirty="0" smtClean="0"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sr-Latn-CS" dirty="0" smtClean="0">
                <a:latin typeface="Arial Black" panose="020B0A04020102020204" pitchFamily="34" charset="0"/>
                <a:ea typeface="Calibri" panose="020F0502020204030204" pitchFamily="34" charset="0"/>
              </a:rPr>
              <a:t>Postoji </a:t>
            </a:r>
            <a:r>
              <a:rPr lang="sr-Latn-CS" dirty="0">
                <a:latin typeface="Arial Black" panose="020B0A04020102020204" pitchFamily="34" charset="0"/>
                <a:ea typeface="Calibri" panose="020F0502020204030204" pitchFamily="34" charset="0"/>
              </a:rPr>
              <a:t>potreba za mjestom gdje djeca mogu razvijati svoju kreativnost kroz različite umjetničke aktivnosti, uz dodatnu zabavu koju donose Minionsi. 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83680" y="744974"/>
            <a:ext cx="39853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CS" sz="4400" b="1" dirty="0" smtClean="0">
                <a:latin typeface="Arial Black" panose="020B0A04020102020204" pitchFamily="34" charset="0"/>
                <a:ea typeface="Calibri" panose="020F0502020204030204" pitchFamily="34" charset="0"/>
              </a:rPr>
              <a:t>KO SMO MI?</a:t>
            </a: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0"/>
            <a:ext cx="672084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5682" y="465119"/>
            <a:ext cx="2364558" cy="824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CS" sz="4400" b="1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366941" y="1403317"/>
            <a:ext cx="4723220" cy="26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sr-Latn-CS" sz="4800" dirty="0" smtClean="0"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CS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Podstičemo </a:t>
            </a:r>
            <a:r>
              <a:rPr lang="sr-Latn-CS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dječiju maštu i kreativnost kroz umjetničke aktivnosti, istraživanje i zabavu, uz poseban naglasak na omiljenim Minionsima.  </a:t>
            </a:r>
            <a:endParaRPr lang="en-US" sz="1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Tamara\Desktop\loglog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20380" b="3802"/>
          <a:stretch/>
        </p:blipFill>
        <p:spPr bwMode="auto">
          <a:xfrm>
            <a:off x="3383280" y="990600"/>
            <a:ext cx="5135880" cy="5019357"/>
          </a:xfrm>
          <a:prstGeom prst="ellipse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0939" y="401393"/>
            <a:ext cx="2123402" cy="8915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CS" sz="4800" b="1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LOGO</a:t>
            </a:r>
            <a:endParaRPr lang="sr-Latn-CS" sz="2800" b="1" dirty="0"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6583680" y="1219200"/>
            <a:ext cx="2880360" cy="10058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88480" y="4876800"/>
            <a:ext cx="2697480" cy="15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35480" y="3886200"/>
            <a:ext cx="1996440" cy="15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85960" y="847189"/>
            <a:ext cx="2225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Žuta</a:t>
            </a:r>
            <a:r>
              <a:rPr lang="en-US" b="1" dirty="0" smtClean="0"/>
              <a:t> </a:t>
            </a:r>
            <a:r>
              <a:rPr lang="en-US" b="1" dirty="0" err="1" smtClean="0"/>
              <a:t>Boja</a:t>
            </a:r>
            <a:r>
              <a:rPr lang="en-US" b="1" dirty="0" smtClean="0"/>
              <a:t>: </a:t>
            </a:r>
            <a:r>
              <a:rPr lang="en-US" b="1" dirty="0" err="1" smtClean="0"/>
              <a:t>Asocira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energiju</a:t>
            </a:r>
            <a:r>
              <a:rPr lang="en-US" b="1" dirty="0" smtClean="0"/>
              <a:t>, </a:t>
            </a:r>
            <a:r>
              <a:rPr lang="en-US" b="1" dirty="0" err="1" smtClean="0"/>
              <a:t>sreću</a:t>
            </a:r>
            <a:r>
              <a:rPr lang="en-US" b="1" dirty="0" smtClean="0"/>
              <a:t> </a:t>
            </a:r>
            <a:r>
              <a:rPr lang="en-US" b="1" dirty="0" err="1" smtClean="0"/>
              <a:t>i</a:t>
            </a:r>
            <a:r>
              <a:rPr lang="en-US" b="1" dirty="0" smtClean="0"/>
              <a:t> </a:t>
            </a:r>
            <a:r>
              <a:rPr lang="en-US" b="1" dirty="0" err="1" smtClean="0"/>
              <a:t>stimulaciju</a:t>
            </a:r>
            <a:r>
              <a:rPr lang="en-US" b="1" dirty="0" smtClean="0"/>
              <a:t> </a:t>
            </a:r>
            <a:r>
              <a:rPr lang="en-US" b="1" dirty="0" err="1" smtClean="0"/>
              <a:t>mentalnih</a:t>
            </a:r>
            <a:r>
              <a:rPr lang="en-US" b="1" dirty="0" smtClean="0"/>
              <a:t> </a:t>
            </a:r>
            <a:r>
              <a:rPr lang="en-US" b="1" dirty="0" err="1" smtClean="0"/>
              <a:t>procesa</a:t>
            </a:r>
            <a:r>
              <a:rPr lang="en-US" b="1" dirty="0" smtClean="0"/>
              <a:t> </a:t>
            </a:r>
            <a:r>
              <a:rPr lang="en-US" b="1" dirty="0" err="1" smtClean="0"/>
              <a:t>kod</a:t>
            </a:r>
            <a:r>
              <a:rPr lang="en-US" b="1" dirty="0" smtClean="0"/>
              <a:t> </a:t>
            </a:r>
            <a:r>
              <a:rPr lang="en-US" b="1" dirty="0" err="1" smtClean="0"/>
              <a:t>djece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9585960" y="4532629"/>
            <a:ext cx="2468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Plava</a:t>
            </a:r>
            <a:r>
              <a:rPr lang="en-US" b="1" dirty="0" smtClean="0"/>
              <a:t> </a:t>
            </a:r>
            <a:r>
              <a:rPr lang="en-US" b="1" dirty="0" err="1" smtClean="0"/>
              <a:t>Boja</a:t>
            </a:r>
            <a:r>
              <a:rPr lang="en-US" b="1" dirty="0" smtClean="0"/>
              <a:t>: </a:t>
            </a:r>
            <a:endParaRPr lang="sr-Latn-ME" b="1" dirty="0" smtClean="0"/>
          </a:p>
          <a:p>
            <a:pPr algn="just"/>
            <a:r>
              <a:rPr lang="en-US" b="1" dirty="0" err="1" smtClean="0"/>
              <a:t>Simbolizira</a:t>
            </a:r>
            <a:r>
              <a:rPr lang="en-US" b="1" dirty="0" smtClean="0"/>
              <a:t> </a:t>
            </a:r>
            <a:r>
              <a:rPr lang="en-US" b="1" dirty="0" err="1" smtClean="0"/>
              <a:t>pouzdanost</a:t>
            </a:r>
            <a:r>
              <a:rPr lang="en-US" b="1" dirty="0" smtClean="0"/>
              <a:t> </a:t>
            </a:r>
            <a:r>
              <a:rPr lang="en-US" b="1" dirty="0" err="1" smtClean="0"/>
              <a:t>i</a:t>
            </a:r>
            <a:r>
              <a:rPr lang="en-US" b="1" dirty="0" smtClean="0"/>
              <a:t> </a:t>
            </a:r>
            <a:r>
              <a:rPr lang="en-US" b="1" dirty="0" err="1" smtClean="0"/>
              <a:t>smirenost</a:t>
            </a:r>
            <a:r>
              <a:rPr lang="en-US" b="1" dirty="0" smtClean="0"/>
              <a:t>, </a:t>
            </a:r>
            <a:r>
              <a:rPr lang="en-US" b="1" dirty="0" err="1" smtClean="0"/>
              <a:t>pružajući</a:t>
            </a:r>
            <a:r>
              <a:rPr lang="en-US" b="1" dirty="0" smtClean="0"/>
              <a:t> </a:t>
            </a:r>
            <a:r>
              <a:rPr lang="en-US" b="1" dirty="0" err="1" smtClean="0"/>
              <a:t>osjećaj</a:t>
            </a:r>
            <a:r>
              <a:rPr lang="en-US" b="1" dirty="0" smtClean="0"/>
              <a:t> </a:t>
            </a:r>
            <a:r>
              <a:rPr lang="en-US" b="1" dirty="0" err="1" smtClean="0"/>
              <a:t>sigurnosti</a:t>
            </a:r>
            <a:r>
              <a:rPr lang="en-US" b="1" dirty="0" smtClean="0"/>
              <a:t> </a:t>
            </a:r>
            <a:r>
              <a:rPr lang="en-US" b="1" dirty="0" err="1" smtClean="0"/>
              <a:t>za</a:t>
            </a:r>
            <a:r>
              <a:rPr lang="en-US" b="1" dirty="0" smtClean="0"/>
              <a:t> </a:t>
            </a:r>
            <a:r>
              <a:rPr lang="en-US" b="1" dirty="0" err="1" smtClean="0"/>
              <a:t>roditelje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55863" y="3500278"/>
            <a:ext cx="20167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Logotip</a:t>
            </a:r>
            <a:r>
              <a:rPr lang="en-US" b="1" dirty="0" smtClean="0"/>
              <a:t> "Minions </a:t>
            </a:r>
            <a:r>
              <a:rPr lang="en-US" b="1" dirty="0" err="1" smtClean="0"/>
              <a:t>Atelje</a:t>
            </a:r>
            <a:r>
              <a:rPr lang="en-US" b="1" dirty="0" smtClean="0"/>
              <a:t>" </a:t>
            </a:r>
            <a:r>
              <a:rPr lang="en-US" b="1" dirty="0" err="1" smtClean="0"/>
              <a:t>dizajniran</a:t>
            </a:r>
            <a:r>
              <a:rPr lang="en-US" b="1" dirty="0" smtClean="0"/>
              <a:t> je </a:t>
            </a:r>
            <a:r>
              <a:rPr lang="en-US" b="1" dirty="0" err="1" smtClean="0"/>
              <a:t>tako</a:t>
            </a:r>
            <a:r>
              <a:rPr lang="en-US" b="1" dirty="0" smtClean="0"/>
              <a:t> da </a:t>
            </a:r>
            <a:r>
              <a:rPr lang="en-US" b="1" dirty="0" err="1" smtClean="0"/>
              <a:t>odražava</a:t>
            </a:r>
            <a:r>
              <a:rPr lang="en-US" b="1" dirty="0" smtClean="0"/>
              <a:t> </a:t>
            </a:r>
            <a:r>
              <a:rPr lang="en-US" b="1" dirty="0" err="1" smtClean="0"/>
              <a:t>veselje</a:t>
            </a:r>
            <a:r>
              <a:rPr lang="en-US" b="1" dirty="0" smtClean="0"/>
              <a:t>, </a:t>
            </a:r>
            <a:r>
              <a:rPr lang="en-US" b="1" dirty="0" err="1" smtClean="0"/>
              <a:t>kreativnost</a:t>
            </a:r>
            <a:r>
              <a:rPr lang="en-US" b="1" dirty="0" smtClean="0"/>
              <a:t> </a:t>
            </a:r>
            <a:r>
              <a:rPr lang="en-US" b="1" dirty="0" err="1" smtClean="0"/>
              <a:t>i</a:t>
            </a:r>
            <a:r>
              <a:rPr lang="en-US" b="1" dirty="0" smtClean="0"/>
              <a:t> </a:t>
            </a:r>
            <a:r>
              <a:rPr lang="en-US" b="1" dirty="0" err="1" smtClean="0"/>
              <a:t>dinamičnost</a:t>
            </a:r>
            <a:r>
              <a:rPr lang="en-US" b="1" dirty="0" smtClean="0"/>
              <a:t> </a:t>
            </a:r>
            <a:r>
              <a:rPr lang="en-US" b="1" dirty="0" err="1" smtClean="0"/>
              <a:t>koje</a:t>
            </a:r>
            <a:r>
              <a:rPr lang="en-US" b="1" dirty="0" smtClean="0"/>
              <a:t> </a:t>
            </a:r>
            <a:r>
              <a:rPr lang="en-US" b="1" dirty="0" err="1" smtClean="0"/>
              <a:t>centar</a:t>
            </a:r>
            <a:r>
              <a:rPr lang="en-US" b="1" dirty="0" smtClean="0"/>
              <a:t> </a:t>
            </a:r>
            <a:r>
              <a:rPr lang="en-US" b="1" dirty="0" err="1" smtClean="0"/>
              <a:t>promoviše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689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056881"/>
            <a:ext cx="12192000" cy="598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r="192" b="21282"/>
          <a:stretch/>
        </p:blipFill>
        <p:spPr>
          <a:xfrm>
            <a:off x="0" y="-77837"/>
            <a:ext cx="12192000" cy="3212123"/>
          </a:xfrm>
          <a:prstGeom prst="rect">
            <a:avLst/>
          </a:prstGeom>
          <a:effectLst>
            <a:outerShdw dist="3683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53295" y="2526806"/>
            <a:ext cx="4724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Direktni</a:t>
            </a:r>
            <a:r>
              <a:rPr lang="en-US" b="1" dirty="0" smtClean="0"/>
              <a:t> </a:t>
            </a:r>
            <a:r>
              <a:rPr lang="en-US" b="1" dirty="0" err="1" smtClean="0"/>
              <a:t>Prodajni</a:t>
            </a:r>
            <a:r>
              <a:rPr lang="en-US" b="1" dirty="0" smtClean="0"/>
              <a:t> </a:t>
            </a:r>
            <a:r>
              <a:rPr lang="en-US" b="1" dirty="0" err="1" smtClean="0"/>
              <a:t>Kanali</a:t>
            </a:r>
            <a:r>
              <a:rPr lang="en-US" b="1" dirty="0" smtClean="0"/>
              <a:t>:</a:t>
            </a:r>
            <a:endParaRPr lang="sr-Latn-ME" b="1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Atelje</a:t>
            </a:r>
            <a:r>
              <a:rPr lang="en-US" dirty="0" smtClean="0"/>
              <a:t> </a:t>
            </a:r>
            <a:r>
              <a:rPr lang="en-US" dirty="0" err="1" smtClean="0"/>
              <a:t>pruža</a:t>
            </a:r>
            <a:r>
              <a:rPr lang="en-US" dirty="0" smtClean="0"/>
              <a:t> </a:t>
            </a:r>
            <a:r>
              <a:rPr lang="en-US" dirty="0" err="1" smtClean="0"/>
              <a:t>neposredno</a:t>
            </a:r>
            <a:r>
              <a:rPr lang="en-US" dirty="0" smtClean="0"/>
              <a:t> </a:t>
            </a:r>
            <a:r>
              <a:rPr lang="en-US" dirty="0" err="1" smtClean="0"/>
              <a:t>iskustvo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interakciju</a:t>
            </a:r>
            <a:r>
              <a:rPr lang="en-US" dirty="0" smtClean="0"/>
              <a:t> u </a:t>
            </a:r>
            <a:r>
              <a:rPr lang="en-US" dirty="0" err="1" smtClean="0"/>
              <a:t>fizičkom</a:t>
            </a:r>
            <a:r>
              <a:rPr lang="en-US" dirty="0" smtClean="0"/>
              <a:t> </a:t>
            </a:r>
            <a:r>
              <a:rPr lang="en-US" dirty="0" err="1" smtClean="0"/>
              <a:t>prostoru</a:t>
            </a:r>
            <a:r>
              <a:rPr lang="en-US" dirty="0" smtClean="0"/>
              <a:t> </a:t>
            </a:r>
            <a:r>
              <a:rPr lang="en-US" dirty="0" err="1" smtClean="0"/>
              <a:t>gdje</a:t>
            </a:r>
            <a:r>
              <a:rPr lang="en-US" dirty="0" smtClean="0"/>
              <a:t> </a:t>
            </a:r>
            <a:r>
              <a:rPr lang="en-US" dirty="0" err="1" smtClean="0"/>
              <a:t>djeca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učestvovati</a:t>
            </a:r>
            <a:r>
              <a:rPr lang="en-US" dirty="0" smtClean="0"/>
              <a:t> u </a:t>
            </a:r>
            <a:r>
              <a:rPr lang="en-US" dirty="0" err="1" smtClean="0"/>
              <a:t>raznim</a:t>
            </a:r>
            <a:r>
              <a:rPr lang="en-US" dirty="0" smtClean="0"/>
              <a:t> </a:t>
            </a:r>
            <a:r>
              <a:rPr lang="en-US" dirty="0" err="1" smtClean="0"/>
              <a:t>kreativnim</a:t>
            </a:r>
            <a:r>
              <a:rPr lang="en-US" dirty="0" smtClean="0"/>
              <a:t> </a:t>
            </a:r>
            <a:r>
              <a:rPr lang="en-US" dirty="0" err="1" smtClean="0"/>
              <a:t>aktivnostima</a:t>
            </a:r>
            <a:r>
              <a:rPr lang="en-US" dirty="0" smtClean="0"/>
              <a:t>.</a:t>
            </a:r>
            <a:endParaRPr lang="sr-Latn-ME" dirty="0" smtClean="0"/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Online </a:t>
            </a:r>
            <a:r>
              <a:rPr lang="en-US" b="1" dirty="0" err="1" smtClean="0"/>
              <a:t>Prodaja</a:t>
            </a:r>
            <a:r>
              <a:rPr lang="en-US" b="1" dirty="0" smtClean="0"/>
              <a:t>:</a:t>
            </a:r>
            <a:endParaRPr lang="sr-Latn-ME" b="1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Web </a:t>
            </a:r>
            <a:r>
              <a:rPr lang="en-US" dirty="0" err="1" smtClean="0"/>
              <a:t>stranica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društvene</a:t>
            </a:r>
            <a:r>
              <a:rPr lang="en-US" dirty="0" smtClean="0"/>
              <a:t> </a:t>
            </a:r>
            <a:r>
              <a:rPr lang="en-US" dirty="0" err="1" smtClean="0"/>
              <a:t>mreže</a:t>
            </a:r>
            <a:r>
              <a:rPr lang="en-US" dirty="0" smtClean="0"/>
              <a:t> </a:t>
            </a:r>
            <a:r>
              <a:rPr lang="en-US" dirty="0" err="1" smtClean="0"/>
              <a:t>omogućavaju</a:t>
            </a:r>
            <a:r>
              <a:rPr lang="en-US" dirty="0" smtClean="0"/>
              <a:t> </a:t>
            </a:r>
            <a:r>
              <a:rPr lang="en-US" dirty="0" err="1" smtClean="0"/>
              <a:t>širi</a:t>
            </a:r>
            <a:r>
              <a:rPr lang="en-US" dirty="0" smtClean="0"/>
              <a:t> </a:t>
            </a:r>
            <a:r>
              <a:rPr lang="en-US" dirty="0" err="1" smtClean="0"/>
              <a:t>doseg</a:t>
            </a:r>
            <a:r>
              <a:rPr lang="en-US" dirty="0" smtClean="0"/>
              <a:t>, </a:t>
            </a:r>
            <a:r>
              <a:rPr lang="en-US" dirty="0" err="1" smtClean="0"/>
              <a:t>nudeći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r>
              <a:rPr lang="en-US" dirty="0" smtClean="0"/>
              <a:t> o </a:t>
            </a:r>
            <a:r>
              <a:rPr lang="en-US" dirty="0" err="1" smtClean="0"/>
              <a:t>uslugama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mogućnost</a:t>
            </a:r>
            <a:r>
              <a:rPr lang="en-US" dirty="0" smtClean="0"/>
              <a:t> online </a:t>
            </a:r>
            <a:r>
              <a:rPr lang="en-US" dirty="0" err="1" smtClean="0"/>
              <a:t>rezervacija</a:t>
            </a:r>
            <a:r>
              <a:rPr lang="en-US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3200" y="2526805"/>
            <a:ext cx="48615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Saradnja</a:t>
            </a:r>
            <a:r>
              <a:rPr lang="en-US" b="1" dirty="0" smtClean="0"/>
              <a:t> s </a:t>
            </a:r>
            <a:r>
              <a:rPr lang="en-US" b="1" dirty="0" err="1" smtClean="0"/>
              <a:t>Obrazovnim</a:t>
            </a:r>
            <a:r>
              <a:rPr lang="en-US" b="1" dirty="0" smtClean="0"/>
              <a:t> </a:t>
            </a:r>
            <a:r>
              <a:rPr lang="en-US" b="1" dirty="0" err="1" smtClean="0"/>
              <a:t>Ustanovama</a:t>
            </a:r>
            <a:r>
              <a:rPr lang="en-US" b="1" dirty="0" smtClean="0"/>
              <a:t>:</a:t>
            </a:r>
            <a:endParaRPr lang="sr-Latn-ME" b="1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Partnerstva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školama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vrtićima</a:t>
            </a:r>
            <a:r>
              <a:rPr lang="en-US" dirty="0" smtClean="0"/>
              <a:t> nude program </a:t>
            </a:r>
            <a:r>
              <a:rPr lang="en-US" dirty="0" err="1" smtClean="0"/>
              <a:t>direktno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mjestima</a:t>
            </a:r>
            <a:r>
              <a:rPr lang="en-US" dirty="0" smtClean="0"/>
              <a:t> </a:t>
            </a:r>
            <a:r>
              <a:rPr lang="en-US" dirty="0" err="1" smtClean="0"/>
              <a:t>gdje</a:t>
            </a:r>
            <a:r>
              <a:rPr lang="en-US" dirty="0" smtClean="0"/>
              <a:t> se </a:t>
            </a:r>
            <a:r>
              <a:rPr lang="en-US" dirty="0" err="1" smtClean="0"/>
              <a:t>djeca</a:t>
            </a:r>
            <a:r>
              <a:rPr lang="en-US" dirty="0" smtClean="0"/>
              <a:t> </a:t>
            </a:r>
            <a:r>
              <a:rPr lang="en-US" dirty="0" err="1" smtClean="0"/>
              <a:t>redovno</a:t>
            </a:r>
            <a:r>
              <a:rPr lang="en-US" dirty="0" smtClean="0"/>
              <a:t> </a:t>
            </a:r>
            <a:r>
              <a:rPr lang="en-US" dirty="0" err="1" smtClean="0"/>
              <a:t>okupljaju</a:t>
            </a:r>
            <a:r>
              <a:rPr lang="en-US" dirty="0" smtClean="0"/>
              <a:t>,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olakšava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našim</a:t>
            </a:r>
            <a:r>
              <a:rPr lang="en-US" dirty="0" smtClean="0"/>
              <a:t> </a:t>
            </a:r>
            <a:r>
              <a:rPr lang="en-US" dirty="0" err="1" smtClean="0"/>
              <a:t>uslugama</a:t>
            </a:r>
            <a:r>
              <a:rPr lang="en-US" dirty="0" smtClean="0"/>
              <a:t>.</a:t>
            </a:r>
            <a:endParaRPr lang="sr-Latn-ME" dirty="0" smtClean="0"/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Event Marketing:</a:t>
            </a:r>
            <a:endParaRPr lang="sr-Latn-ME" b="1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Organizacija</a:t>
            </a:r>
            <a:r>
              <a:rPr lang="en-US" dirty="0" smtClean="0"/>
              <a:t> </a:t>
            </a:r>
            <a:r>
              <a:rPr lang="en-US" dirty="0" err="1" smtClean="0"/>
              <a:t>tematskih</a:t>
            </a:r>
            <a:r>
              <a:rPr lang="en-US" dirty="0" smtClean="0"/>
              <a:t> </a:t>
            </a:r>
            <a:r>
              <a:rPr lang="en-US" dirty="0" err="1" smtClean="0"/>
              <a:t>događaja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privlače</a:t>
            </a:r>
            <a:r>
              <a:rPr lang="en-US" dirty="0" smtClean="0"/>
              <a:t> </a:t>
            </a:r>
            <a:r>
              <a:rPr lang="en-US" dirty="0" err="1" smtClean="0"/>
              <a:t>pažnju</a:t>
            </a:r>
            <a:r>
              <a:rPr lang="en-US" dirty="0" smtClean="0"/>
              <a:t> </a:t>
            </a:r>
            <a:r>
              <a:rPr lang="en-US" dirty="0" err="1" smtClean="0"/>
              <a:t>javnosti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medija</a:t>
            </a:r>
            <a:r>
              <a:rPr lang="en-US" dirty="0" smtClean="0"/>
              <a:t>, </a:t>
            </a:r>
            <a:r>
              <a:rPr lang="en-US" dirty="0" err="1" smtClean="0"/>
              <a:t>stvarajući</a:t>
            </a:r>
            <a:r>
              <a:rPr lang="en-US" dirty="0" smtClean="0"/>
              <a:t> </a:t>
            </a:r>
            <a:r>
              <a:rPr lang="en-US" dirty="0" err="1" smtClean="0"/>
              <a:t>dodatnu</a:t>
            </a:r>
            <a:r>
              <a:rPr lang="en-US" dirty="0" smtClean="0"/>
              <a:t> </a:t>
            </a:r>
            <a:r>
              <a:rPr lang="en-US" dirty="0" err="1" smtClean="0"/>
              <a:t>vidljivost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872502"/>
            <a:ext cx="12192000" cy="598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89000"/>
              </a:schemeClr>
            </a:gs>
            <a:gs pos="84000">
              <a:schemeClr val="accent4">
                <a:lumMod val="89000"/>
              </a:schemeClr>
            </a:gs>
            <a:gs pos="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8" y="1509482"/>
            <a:ext cx="5128704" cy="4633362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09" y="-14283"/>
            <a:ext cx="4645891" cy="6872283"/>
          </a:xfrm>
          <a:prstGeom prst="rect">
            <a:avLst/>
          </a:prstGeom>
          <a:effectLst/>
        </p:spPr>
      </p:pic>
      <p:sp>
        <p:nvSpPr>
          <p:cNvPr id="6" name="Rectangle 5"/>
          <p:cNvSpPr/>
          <p:nvPr/>
        </p:nvSpPr>
        <p:spPr>
          <a:xfrm>
            <a:off x="2918221" y="235139"/>
            <a:ext cx="3499676" cy="8915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CS" sz="4800" b="1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PRIMJERI</a:t>
            </a:r>
            <a:endParaRPr lang="sr-Latn-CS" sz="2800" b="1" dirty="0"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3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40" y="2159540"/>
            <a:ext cx="4698460" cy="46984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289" y="1602275"/>
            <a:ext cx="4484451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Roditelji</a:t>
            </a:r>
            <a:r>
              <a:rPr lang="en-US" dirty="0" smtClean="0"/>
              <a:t>: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Traže</a:t>
            </a:r>
            <a:r>
              <a:rPr lang="en-US" dirty="0" smtClean="0"/>
              <a:t> </a:t>
            </a:r>
            <a:r>
              <a:rPr lang="en-US" dirty="0" err="1" smtClean="0"/>
              <a:t>sigurne</a:t>
            </a:r>
            <a:r>
              <a:rPr lang="en-US" dirty="0" smtClean="0"/>
              <a:t>, </a:t>
            </a:r>
            <a:r>
              <a:rPr lang="en-US" dirty="0" err="1" smtClean="0"/>
              <a:t>edukativne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zabavne</a:t>
            </a:r>
            <a:r>
              <a:rPr lang="en-US" dirty="0" smtClean="0"/>
              <a:t> </a:t>
            </a:r>
            <a:r>
              <a:rPr lang="en-US" dirty="0" err="1" smtClean="0"/>
              <a:t>aktivnosti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Vrednuju</a:t>
            </a:r>
            <a:r>
              <a:rPr lang="en-US" dirty="0" smtClean="0"/>
              <a:t> </a:t>
            </a:r>
            <a:r>
              <a:rPr lang="en-US" dirty="0" err="1" smtClean="0"/>
              <a:t>kvalitet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bezbednost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Odlučuju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prednosti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razvoj</a:t>
            </a:r>
            <a:r>
              <a:rPr lang="en-US" dirty="0" smtClean="0"/>
              <a:t> </a:t>
            </a:r>
            <a:r>
              <a:rPr lang="en-US" dirty="0" err="1" smtClean="0"/>
              <a:t>deteta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Preferiraju</a:t>
            </a:r>
            <a:r>
              <a:rPr lang="en-US" dirty="0" smtClean="0"/>
              <a:t> </a:t>
            </a:r>
            <a:r>
              <a:rPr lang="en-US" dirty="0" err="1" smtClean="0"/>
              <a:t>jasnost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jednostavnost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kupovine</a:t>
            </a:r>
            <a:r>
              <a:rPr lang="en-US" dirty="0" smtClean="0"/>
              <a:t>.</a:t>
            </a:r>
            <a:endParaRPr lang="sr-Latn-ME" dirty="0" smtClean="0"/>
          </a:p>
          <a:p>
            <a:pPr algn="just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74451" y="4791511"/>
            <a:ext cx="6096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"Minions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Atelje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":</a:t>
            </a:r>
          </a:p>
          <a:p>
            <a:endParaRPr lang="en-US" dirty="0" smtClean="0"/>
          </a:p>
          <a:p>
            <a:r>
              <a:rPr lang="en-US" dirty="0" err="1" smtClean="0"/>
              <a:t>Mesto</a:t>
            </a:r>
            <a:r>
              <a:rPr lang="en-US" dirty="0" smtClean="0"/>
              <a:t> </a:t>
            </a:r>
            <a:r>
              <a:rPr lang="en-US" dirty="0" err="1" smtClean="0"/>
              <a:t>gde</a:t>
            </a:r>
            <a:r>
              <a:rPr lang="en-US" dirty="0" smtClean="0"/>
              <a:t> se </a:t>
            </a:r>
            <a:r>
              <a:rPr lang="en-US" dirty="0" err="1" smtClean="0"/>
              <a:t>roditeljska</a:t>
            </a:r>
            <a:r>
              <a:rPr lang="en-US" dirty="0" smtClean="0"/>
              <a:t> </a:t>
            </a:r>
            <a:r>
              <a:rPr lang="en-US" dirty="0" err="1" smtClean="0"/>
              <a:t>briga</a:t>
            </a:r>
            <a:r>
              <a:rPr lang="en-US" dirty="0" smtClean="0"/>
              <a:t> </a:t>
            </a:r>
            <a:r>
              <a:rPr lang="en-US" dirty="0" err="1" smtClean="0"/>
              <a:t>pretvara</a:t>
            </a:r>
            <a:r>
              <a:rPr lang="en-US" dirty="0" smtClean="0"/>
              <a:t> u </a:t>
            </a:r>
            <a:r>
              <a:rPr lang="en-US" dirty="0" err="1" smtClean="0"/>
              <a:t>dečju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Razvoj</a:t>
            </a:r>
            <a:r>
              <a:rPr lang="en-US" dirty="0" smtClean="0"/>
              <a:t> </a:t>
            </a:r>
            <a:r>
              <a:rPr lang="en-US" dirty="0" err="1" smtClean="0"/>
              <a:t>veština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igru</a:t>
            </a:r>
            <a:r>
              <a:rPr lang="en-US" dirty="0" smtClean="0"/>
              <a:t> s </a:t>
            </a:r>
            <a:r>
              <a:rPr lang="en-US" dirty="0" err="1" smtClean="0"/>
              <a:t>omiljenim</a:t>
            </a:r>
            <a:r>
              <a:rPr lang="en-US" dirty="0" smtClean="0"/>
              <a:t> </a:t>
            </a:r>
            <a:r>
              <a:rPr lang="en-US" dirty="0" err="1" smtClean="0"/>
              <a:t>junacima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Programi</a:t>
            </a:r>
            <a:r>
              <a:rPr lang="en-US" dirty="0" smtClean="0"/>
              <a:t> </a:t>
            </a:r>
            <a:r>
              <a:rPr lang="en-US" dirty="0" err="1" smtClean="0"/>
              <a:t>prilagođeni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uzraste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07931" y="1602275"/>
            <a:ext cx="2623226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r-Latn-ME" dirty="0" err="1"/>
              <a:t>Đ</a:t>
            </a:r>
            <a:r>
              <a:rPr lang="en-US" dirty="0" err="1" smtClean="0"/>
              <a:t>eca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algn="just"/>
            <a:r>
              <a:rPr lang="en-US" dirty="0" err="1" smtClean="0"/>
              <a:t>Žele</a:t>
            </a:r>
            <a:r>
              <a:rPr lang="en-US" dirty="0" smtClean="0"/>
              <a:t> </a:t>
            </a:r>
            <a:r>
              <a:rPr lang="en-US" dirty="0" err="1" smtClean="0"/>
              <a:t>zabavu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igru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Privlači</a:t>
            </a:r>
            <a:r>
              <a:rPr lang="en-US" dirty="0" smtClean="0"/>
              <a:t> </a:t>
            </a:r>
            <a:r>
              <a:rPr lang="en-US" dirty="0" err="1" smtClean="0"/>
              <a:t>ih</a:t>
            </a:r>
            <a:r>
              <a:rPr lang="en-US" dirty="0" smtClean="0"/>
              <a:t> </a:t>
            </a:r>
            <a:r>
              <a:rPr lang="en-US" dirty="0" err="1" smtClean="0"/>
              <a:t>interaktivnost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vizuelni</a:t>
            </a:r>
            <a:r>
              <a:rPr lang="en-US" dirty="0" smtClean="0"/>
              <a:t> </a:t>
            </a:r>
            <a:r>
              <a:rPr lang="en-US" dirty="0" err="1" smtClean="0"/>
              <a:t>stimulansi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Uživaju</a:t>
            </a:r>
            <a:r>
              <a:rPr lang="en-US" dirty="0" smtClean="0"/>
              <a:t> u </a:t>
            </a:r>
            <a:r>
              <a:rPr lang="en-US" dirty="0" err="1" smtClean="0"/>
              <a:t>temama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bliske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interesantne</a:t>
            </a:r>
            <a:r>
              <a:rPr lang="en-US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723" y="376988"/>
            <a:ext cx="4140817" cy="646331"/>
          </a:xfrm>
          <a:prstGeom prst="rect">
            <a:avLst/>
          </a:prstGeom>
          <a:solidFill>
            <a:srgbClr val="FFC405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r-Latn-ME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CILJNE GRUPE</a:t>
            </a:r>
            <a:endParaRPr lang="en-US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4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0591" y="775914"/>
            <a:ext cx="41260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CS" sz="4400" b="1" dirty="0" smtClean="0">
                <a:latin typeface="Arial Black" panose="020B0A04020102020204" pitchFamily="34" charset="0"/>
                <a:ea typeface="Calibri" panose="020F0502020204030204" pitchFamily="34" charset="0"/>
              </a:rPr>
              <a:t>STRATEGIJE</a:t>
            </a:r>
            <a:endParaRPr lang="en-US" sz="4400" b="1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3220"/>
          <a:stretch/>
        </p:blipFill>
        <p:spPr>
          <a:xfrm>
            <a:off x="6068993" y="0"/>
            <a:ext cx="612300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249" y="232126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Diferencijacija</a:t>
            </a:r>
            <a:r>
              <a:rPr lang="en-US" sz="2400" dirty="0" smtClean="0"/>
              <a:t> </a:t>
            </a:r>
            <a:r>
              <a:rPr lang="en-US" sz="2400" dirty="0" err="1"/>
              <a:t>kroz</a:t>
            </a:r>
            <a:r>
              <a:rPr lang="en-US" sz="2400" dirty="0"/>
              <a:t> </a:t>
            </a:r>
            <a:r>
              <a:rPr lang="en-US" sz="2400" dirty="0" err="1"/>
              <a:t>tematske</a:t>
            </a:r>
            <a:r>
              <a:rPr lang="en-US" sz="2400" dirty="0"/>
              <a:t> </a:t>
            </a:r>
            <a:r>
              <a:rPr lang="en-US" sz="2400" dirty="0" err="1" smtClean="0"/>
              <a:t>radionice</a:t>
            </a:r>
            <a:endParaRPr lang="sr-Latn-M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Kontinuirana</a:t>
            </a:r>
            <a:r>
              <a:rPr lang="en-US" sz="2400" dirty="0" smtClean="0"/>
              <a:t> </a:t>
            </a:r>
            <a:r>
              <a:rPr lang="en-US" sz="2400" dirty="0" err="1"/>
              <a:t>inovacija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 smtClean="0"/>
              <a:t>prilagođavanje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Razvoj</a:t>
            </a:r>
            <a:r>
              <a:rPr lang="en-US" sz="2400" dirty="0" smtClean="0"/>
              <a:t> </a:t>
            </a:r>
            <a:r>
              <a:rPr lang="en-US" sz="2400" dirty="0" err="1"/>
              <a:t>partnerskih</a:t>
            </a:r>
            <a:r>
              <a:rPr lang="en-US" sz="2400" dirty="0"/>
              <a:t> </a:t>
            </a:r>
            <a:r>
              <a:rPr lang="en-US" sz="2400" dirty="0" err="1" smtClean="0"/>
              <a:t>odnosa</a:t>
            </a:r>
            <a:endParaRPr lang="sr-Latn-M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Edukacija</a:t>
            </a:r>
            <a:r>
              <a:rPr lang="en-US" sz="2400" dirty="0" smtClean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angažman</a:t>
            </a:r>
            <a:r>
              <a:rPr lang="en-US" sz="2400" dirty="0"/>
              <a:t> </a:t>
            </a:r>
            <a:r>
              <a:rPr lang="en-US" sz="2400" dirty="0" err="1" smtClean="0"/>
              <a:t>roditelja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2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1" y="-13449"/>
            <a:ext cx="5027629" cy="6871449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4751108"/>
            <a:ext cx="7164371" cy="2106891"/>
          </a:xfrm>
          <a:prstGeom prst="rect">
            <a:avLst/>
          </a:prstGeom>
          <a:solidFill>
            <a:srgbClr val="1B5E9A"/>
          </a:solidFill>
          <a:ln>
            <a:solidFill>
              <a:srgbClr val="1B5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" y="-13449"/>
            <a:ext cx="7164371" cy="4764557"/>
          </a:xfrm>
          <a:prstGeom prst="rect">
            <a:avLst/>
          </a:prstGeom>
          <a:solidFill>
            <a:srgbClr val="F2D16B"/>
          </a:solidFill>
          <a:ln>
            <a:solidFill>
              <a:srgbClr val="F2D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>
                <a:solidFill>
                  <a:srgbClr val="F2D16B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7802" y="5445306"/>
            <a:ext cx="8925520" cy="941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CS" sz="4800" b="1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FAZE – IMPLEMENTACIJE </a:t>
            </a:r>
            <a:endParaRPr lang="sr-Latn-CS" sz="2800" b="1" dirty="0"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7462" y="643991"/>
            <a:ext cx="9337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Faza</a:t>
            </a:r>
            <a:r>
              <a:rPr lang="en-US" b="1" dirty="0"/>
              <a:t> 1: </a:t>
            </a:r>
            <a:r>
              <a:rPr lang="en-US" b="1" dirty="0" err="1"/>
              <a:t>Priprema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 smtClean="0"/>
              <a:t>Planiranje</a:t>
            </a:r>
            <a:r>
              <a:rPr lang="sr-Latn-ME" b="1" dirty="0" smtClean="0"/>
              <a:t> </a:t>
            </a:r>
            <a:r>
              <a:rPr lang="sr-Latn-ME" dirty="0" smtClean="0"/>
              <a:t>- </a:t>
            </a:r>
            <a:r>
              <a:rPr lang="en-US" dirty="0" err="1"/>
              <a:t>Formiranje</a:t>
            </a:r>
            <a:r>
              <a:rPr lang="en-US" dirty="0"/>
              <a:t> </a:t>
            </a:r>
            <a:r>
              <a:rPr lang="en-US" dirty="0" err="1"/>
              <a:t>timova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segmenta</a:t>
            </a:r>
            <a:r>
              <a:rPr lang="en-US" dirty="0"/>
              <a:t> </a:t>
            </a:r>
            <a:r>
              <a:rPr lang="en-US" dirty="0" err="1"/>
              <a:t>marketinškog</a:t>
            </a:r>
            <a:r>
              <a:rPr lang="en-US" dirty="0"/>
              <a:t> </a:t>
            </a:r>
            <a:r>
              <a:rPr lang="en-US" dirty="0" err="1"/>
              <a:t>plana</a:t>
            </a:r>
            <a:r>
              <a:rPr lang="en-US" dirty="0"/>
              <a:t>, </a:t>
            </a:r>
            <a:r>
              <a:rPr lang="en-US" dirty="0" err="1"/>
              <a:t>uključujući</a:t>
            </a:r>
            <a:r>
              <a:rPr lang="en-US" dirty="0"/>
              <a:t> </a:t>
            </a:r>
            <a:r>
              <a:rPr lang="en-US" dirty="0" err="1"/>
              <a:t>promociju</a:t>
            </a:r>
            <a:r>
              <a:rPr lang="en-US" dirty="0"/>
              <a:t>, </a:t>
            </a:r>
            <a:r>
              <a:rPr lang="en-US" dirty="0" err="1"/>
              <a:t>prodaju</a:t>
            </a:r>
            <a:r>
              <a:rPr lang="en-US" dirty="0"/>
              <a:t>, online </a:t>
            </a:r>
            <a:r>
              <a:rPr lang="en-US" dirty="0" err="1"/>
              <a:t>prisustvo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događaje</a:t>
            </a:r>
            <a:r>
              <a:rPr lang="en-US" dirty="0"/>
              <a:t>.</a:t>
            </a:r>
          </a:p>
          <a:p>
            <a:pPr algn="just"/>
            <a:endParaRPr lang="sr-Latn-ME" dirty="0" smtClean="0"/>
          </a:p>
          <a:p>
            <a:pPr algn="just"/>
            <a:r>
              <a:rPr lang="en-US" b="1" dirty="0" err="1"/>
              <a:t>Faza</a:t>
            </a:r>
            <a:r>
              <a:rPr lang="en-US" b="1" dirty="0"/>
              <a:t> 2: </a:t>
            </a:r>
            <a:r>
              <a:rPr lang="en-US" b="1" dirty="0" err="1"/>
              <a:t>Razvoj</a:t>
            </a:r>
            <a:r>
              <a:rPr lang="en-US" b="1" dirty="0"/>
              <a:t> </a:t>
            </a:r>
            <a:r>
              <a:rPr lang="en-US" b="1" dirty="0" err="1"/>
              <a:t>Proizvoda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 smtClean="0"/>
              <a:t>Usluga</a:t>
            </a:r>
            <a:r>
              <a:rPr lang="sr-Latn-ME" b="1" dirty="0" smtClean="0"/>
              <a:t> </a:t>
            </a:r>
            <a:r>
              <a:rPr lang="sr-Latn-ME" dirty="0"/>
              <a:t>- Razvijanje specifičnih usluga koje će atelje ponuditi, kao što su kreativne radionice, rođendanske proslave i umetničke izložbe</a:t>
            </a:r>
            <a:r>
              <a:rPr lang="sr-Latn-ME" dirty="0" smtClean="0"/>
              <a:t>.</a:t>
            </a:r>
          </a:p>
          <a:p>
            <a:pPr algn="just"/>
            <a:endParaRPr lang="sr-Latn-ME" dirty="0" smtClean="0"/>
          </a:p>
          <a:p>
            <a:pPr algn="just"/>
            <a:r>
              <a:rPr lang="en-US" b="1" dirty="0" err="1"/>
              <a:t>Faza</a:t>
            </a:r>
            <a:r>
              <a:rPr lang="en-US" b="1" dirty="0"/>
              <a:t> 3: </a:t>
            </a:r>
            <a:r>
              <a:rPr lang="en-US" b="1" dirty="0" err="1"/>
              <a:t>Implementacija</a:t>
            </a:r>
            <a:r>
              <a:rPr lang="en-US" b="1" dirty="0"/>
              <a:t> </a:t>
            </a:r>
            <a:r>
              <a:rPr lang="en-US" b="1" dirty="0" err="1"/>
              <a:t>Promotivnih</a:t>
            </a:r>
            <a:r>
              <a:rPr lang="en-US" b="1" dirty="0"/>
              <a:t> </a:t>
            </a:r>
            <a:r>
              <a:rPr lang="en-US" b="1" dirty="0" err="1" smtClean="0"/>
              <a:t>Aktivnosti</a:t>
            </a:r>
            <a:r>
              <a:rPr lang="sr-Latn-ME" dirty="0" smtClean="0"/>
              <a:t> </a:t>
            </a:r>
            <a:r>
              <a:rPr lang="sr-Latn-ME" dirty="0"/>
              <a:t>- Dizajniranje promotivnih materijala, uključujući brošure, web sadržaj, i oglašavanje na društvenim mrežama</a:t>
            </a:r>
            <a:r>
              <a:rPr lang="sr-Latn-ME" dirty="0" smtClean="0"/>
              <a:t>.</a:t>
            </a:r>
          </a:p>
          <a:p>
            <a:pPr algn="just"/>
            <a:endParaRPr lang="sr-Latn-ME" dirty="0" smtClean="0"/>
          </a:p>
          <a:p>
            <a:pPr algn="just"/>
            <a:r>
              <a:rPr lang="en-US" b="1" dirty="0" err="1"/>
              <a:t>Faza</a:t>
            </a:r>
            <a:r>
              <a:rPr lang="en-US" b="1" dirty="0"/>
              <a:t> 4: </a:t>
            </a:r>
            <a:r>
              <a:rPr lang="en-US" b="1" dirty="0" err="1"/>
              <a:t>Prodaja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 smtClean="0"/>
              <a:t>Distribucija</a:t>
            </a:r>
            <a:r>
              <a:rPr lang="sr-Latn-ME" b="1" dirty="0" smtClean="0"/>
              <a:t> </a:t>
            </a:r>
            <a:r>
              <a:rPr lang="sr-Latn-ME" dirty="0"/>
              <a:t>- Otvorenje ateljea za posetioce i pokretanje online platforme za rezervacije i kupovinu</a:t>
            </a:r>
            <a:r>
              <a:rPr lang="sr-Latn-ME" dirty="0" smtClean="0"/>
              <a:t>.</a:t>
            </a:r>
          </a:p>
          <a:p>
            <a:pPr algn="just"/>
            <a:endParaRPr lang="sr-Latn-ME" dirty="0" smtClean="0"/>
          </a:p>
          <a:p>
            <a:pPr algn="just"/>
            <a:r>
              <a:rPr lang="en-US" b="1" dirty="0" err="1"/>
              <a:t>Faza</a:t>
            </a:r>
            <a:r>
              <a:rPr lang="en-US" b="1" dirty="0"/>
              <a:t> 5: </a:t>
            </a:r>
            <a:r>
              <a:rPr lang="en-US" b="1" dirty="0" err="1"/>
              <a:t>Evaluacija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 smtClean="0"/>
              <a:t>Kontrola</a:t>
            </a:r>
            <a:r>
              <a:rPr lang="sr-Latn-ME" b="1" dirty="0" smtClean="0"/>
              <a:t> </a:t>
            </a:r>
            <a:r>
              <a:rPr lang="sr-Latn-ME" dirty="0"/>
              <a:t>- Prikupljanje Povratnih Informacija: Redovno anketiranje klijenata i prikupljanje povratnih informacija o zadovoljstvu uslugama.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440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Tamara</dc:creator>
  <cp:lastModifiedBy>Tamara</cp:lastModifiedBy>
  <cp:revision>18</cp:revision>
  <dcterms:created xsi:type="dcterms:W3CDTF">2024-04-19T08:41:32Z</dcterms:created>
  <dcterms:modified xsi:type="dcterms:W3CDTF">2024-04-19T12:58:25Z</dcterms:modified>
</cp:coreProperties>
</file>